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acebook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facebook</a:t>
            </a:r>
          </a:p>
        </p:txBody>
      </p:sp>
      <p:sp>
        <p:nvSpPr>
          <p:cNvPr id="167" name="scalabilit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</a:t>
            </a:r>
          </a:p>
        </p:txBody>
      </p:sp>
      <p:sp>
        <p:nvSpPr>
          <p:cNvPr id="168" name="5809610248 nitipat wuttisasiwat"/>
          <p:cNvSpPr txBox="1"/>
          <p:nvPr/>
        </p:nvSpPr>
        <p:spPr>
          <a:xfrm>
            <a:off x="8556823" y="9212907"/>
            <a:ext cx="9858177" cy="413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233679">
              <a:lnSpc>
                <a:spcPct val="80000"/>
              </a:lnSpc>
              <a:spcBef>
                <a:spcPts val="900"/>
              </a:spcBef>
              <a:defRPr cap="all" sz="216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5809610248 nitipat wuttisasiwat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DENORMALIZATION!"/>
          <p:cNvSpPr txBox="1"/>
          <p:nvPr>
            <p:ph type="body" idx="13"/>
          </p:nvPr>
        </p:nvSpPr>
        <p:spPr>
          <a:xfrm>
            <a:off x="889000" y="2908300"/>
            <a:ext cx="11226800" cy="2493775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DENORMALIZATION!</a:t>
            </a:r>
          </a:p>
        </p:txBody>
      </p:sp>
      <p:sp>
        <p:nvSpPr>
          <p:cNvPr id="198" name="SOLUTION #2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olution 2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2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4872" y="1402383"/>
            <a:ext cx="10135056" cy="7609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olution 2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2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793" y="2648431"/>
            <a:ext cx="10489214" cy="631093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ECREASE JOIN OVERHEAD"/>
          <p:cNvSpPr txBox="1"/>
          <p:nvPr/>
        </p:nvSpPr>
        <p:spPr>
          <a:xfrm>
            <a:off x="3706082" y="1574800"/>
            <a:ext cx="559263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DECREASE JOIN OVERHEAD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EMCACHE!"/>
          <p:cNvSpPr txBox="1"/>
          <p:nvPr>
            <p:ph type="body" idx="13"/>
          </p:nvPr>
        </p:nvSpPr>
        <p:spPr>
          <a:xfrm>
            <a:off x="889000" y="2908300"/>
            <a:ext cx="11226800" cy="2493775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MEMCACHE!</a:t>
            </a:r>
          </a:p>
        </p:txBody>
      </p:sp>
      <p:sp>
        <p:nvSpPr>
          <p:cNvPr id="208" name="SOLUTION #3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olution 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3</a:t>
            </a:r>
          </a:p>
        </p:txBody>
      </p:sp>
      <p:pic>
        <p:nvPicPr>
          <p:cNvPr id="211" name="GJaHS4oHfe_nNUV3FlA71-ZTsE3pzXt40nfv1aDlnzDrBXPdCBobmc0CF-L_eo-o28tusO5KVFxKMYr-yHTVhnKdmNFM27Ceu1E6uT3uKsAsLpVOPLbFl8pWH0UzmIyNUrdrsKhM.png" descr="GJaHS4oHfe_nNUV3FlA71-ZTsE3pzXt40nfv1aDlnzDrBXPdCBobmc0CF-L_eo-o28tusO5KVFxKMYr-yHTVhnKdmNFM27Ceu1E6uT3uKsAsLpVOPLbFl8pWH0UzmIyNUrdrsKhM.png"/>
          <p:cNvPicPr>
            <a:picLocks noChangeAspect="1"/>
          </p:cNvPicPr>
          <p:nvPr/>
        </p:nvPicPr>
        <p:blipFill>
          <a:blip r:embed="rId2">
            <a:extLst/>
          </a:blip>
          <a:srcRect l="0" t="6155" r="0" b="5917"/>
          <a:stretch>
            <a:fillRect/>
          </a:stretch>
        </p:blipFill>
        <p:spPr>
          <a:xfrm>
            <a:off x="3513335" y="1512490"/>
            <a:ext cx="5977939" cy="371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044"/>
                </a:lnTo>
                <a:lnTo>
                  <a:pt x="0" y="11526"/>
                </a:lnTo>
                <a:lnTo>
                  <a:pt x="0" y="21600"/>
                </a:lnTo>
                <a:lnTo>
                  <a:pt x="10799" y="21600"/>
                </a:lnTo>
                <a:lnTo>
                  <a:pt x="21600" y="21600"/>
                </a:lnTo>
                <a:lnTo>
                  <a:pt x="21600" y="11526"/>
                </a:lnTo>
                <a:lnTo>
                  <a:pt x="21600" y="0"/>
                </a:lnTo>
                <a:lnTo>
                  <a:pt x="10799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9736" y="5435600"/>
            <a:ext cx="5965328" cy="3914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olution 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3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6900" y="3095792"/>
            <a:ext cx="9271000" cy="541621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FASTER!"/>
          <p:cNvSpPr txBox="1"/>
          <p:nvPr/>
        </p:nvSpPr>
        <p:spPr>
          <a:xfrm>
            <a:off x="5142566" y="1733457"/>
            <a:ext cx="170366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FASTER!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ISTRIBUTED VIRTUAL FEED STORAGE!"/>
          <p:cNvSpPr txBox="1"/>
          <p:nvPr>
            <p:ph type="body" idx="13"/>
          </p:nvPr>
        </p:nvSpPr>
        <p:spPr>
          <a:xfrm>
            <a:off x="889000" y="2908300"/>
            <a:ext cx="11226800" cy="3689607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DISTRIBUTED VIRTUAL FEED STORAGE!</a:t>
            </a:r>
          </a:p>
        </p:txBody>
      </p:sp>
      <p:sp>
        <p:nvSpPr>
          <p:cNvPr id="219" name="SOLUTION #4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olution 4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4</a:t>
            </a:r>
          </a:p>
        </p:txBody>
      </p:sp>
      <p:pic>
        <p:nvPicPr>
          <p:cNvPr id="222" name="gmSVv_6VvDYctLVxWh9ms6RrbyjDeSXRw6py7xLAlrRhdDAA9GOnOyQOfWK00_KHCeh9r_TEpNvVN4pvip3tVnLjIXLlpOwhxThxp57sO8xzKC1HyuZqoNkLSqyqtKwfcGtVsA26.png" descr="gmSVv_6VvDYctLVxWh9ms6RrbyjDeSXRw6py7xLAlrRhdDAA9GOnOyQOfWK00_KHCeh9r_TEpNvVN4pvip3tVnLjIXLlpOwhxThxp57sO8xzKC1HyuZqoNkLSqyqtKwfcGtVsA26.png"/>
          <p:cNvPicPr>
            <a:picLocks noChangeAspect="1"/>
          </p:cNvPicPr>
          <p:nvPr/>
        </p:nvPicPr>
        <p:blipFill>
          <a:blip r:embed="rId2">
            <a:extLst/>
          </a:blip>
          <a:srcRect l="0" t="5882" r="0" b="5882"/>
          <a:stretch>
            <a:fillRect/>
          </a:stretch>
        </p:blipFill>
        <p:spPr>
          <a:xfrm>
            <a:off x="1162050" y="1543050"/>
            <a:ext cx="10680700" cy="666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080"/>
                </a:lnTo>
                <a:lnTo>
                  <a:pt x="0" y="1152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152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olution 4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4</a:t>
            </a:r>
          </a:p>
        </p:txBody>
      </p:sp>
      <p:pic>
        <p:nvPicPr>
          <p:cNvPr id="225" name="XuTFo1Jl-qURtpYyvH8i6O1-zHxOIFTuNEh8tWjiwfXCe2TpXRFIzuzzclTczD3gy1jGrhdNwA7YKE3Q7lRrYh7L2FcXHEgkNaWciP3lhmOYBunVtgptVz7U3-bqGrvpaFZHeWGs.png" descr="XuTFo1Jl-qURtpYyvH8i6O1-zHxOIFTuNEh8tWjiwfXCe2TpXRFIzuzzclTczD3gy1jGrhdNwA7YKE3Q7lRrYh7L2FcXHEgkNaWciP3lhmOYBunVtgptVz7U3-bqGrvpaFZHeWGs.png"/>
          <p:cNvPicPr>
            <a:picLocks noChangeAspect="1"/>
          </p:cNvPicPr>
          <p:nvPr/>
        </p:nvPicPr>
        <p:blipFill>
          <a:blip r:embed="rId2">
            <a:extLst/>
          </a:blip>
          <a:srcRect l="0" t="6050" r="0" b="5882"/>
          <a:stretch>
            <a:fillRect/>
          </a:stretch>
        </p:blipFill>
        <p:spPr>
          <a:xfrm>
            <a:off x="1162050" y="1555750"/>
            <a:ext cx="10680700" cy="665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058"/>
                </a:lnTo>
                <a:lnTo>
                  <a:pt x="0" y="11521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1521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olution 4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4</a:t>
            </a:r>
          </a:p>
        </p:txBody>
      </p:sp>
      <p:pic>
        <p:nvPicPr>
          <p:cNvPr id="228" name="voAPoU2BymW40LkokPZ9UCIf_M_mlfvm0E9n2rCHeKS8evvdVBTFxWExM_fWPhvO2MbSWiM-fVskC1lvTo6mk1fZ6usn2llyY6d82hbiLA_obTXD08KNwWJv_q_DkvvTz2-lHqN7.png" descr="voAPoU2BymW40LkokPZ9UCIf_M_mlfvm0E9n2rCHeKS8evvdVBTFxWExM_fWPhvO2MbSWiM-fVskC1lvTo6mk1fZ6usn2llyY6d82hbiLA_obTXD08KNwWJv_q_DkvvTz2-lHqN7.png"/>
          <p:cNvPicPr>
            <a:picLocks noChangeAspect="1"/>
          </p:cNvPicPr>
          <p:nvPr/>
        </p:nvPicPr>
        <p:blipFill>
          <a:blip r:embed="rId2">
            <a:extLst/>
          </a:blip>
          <a:srcRect l="0" t="6050" r="0" b="6050"/>
          <a:stretch>
            <a:fillRect/>
          </a:stretch>
        </p:blipFill>
        <p:spPr>
          <a:xfrm>
            <a:off x="1162050" y="1555750"/>
            <a:ext cx="10680700" cy="664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057"/>
                </a:lnTo>
                <a:lnTo>
                  <a:pt x="0" y="11543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1543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71" name="news fe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news feed</a:t>
            </a:r>
          </a:p>
        </p:txBody>
      </p:sp>
      <p:sp>
        <p:nvSpPr>
          <p:cNvPr id="17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1y_EJllfnozyZIHN8Q9nxxfFvHGTK4w4lT9ELNLMO2-JcfxrC4ENkNs2QU__Io-YJONOnYla9NIvdQEP4cvsvHY69L-xeKUymYdrYk98jgH15FmbOqTNHXVB0dtk3tZzpYoDcvIk.png" descr="1y_EJllfnozyZIHN8Q9nxxfFvHGTK4w4lT9ELNLMO2-JcfxrC4ENkNs2QU__Io-YJONOnYla9NIvdQEP4cvsvHY69L-xeKUymYdrYk98jgH15FmbOqTNHXVB0dtk3tZzpYoDcvIk.png"/>
          <p:cNvPicPr>
            <a:picLocks noChangeAspect="1"/>
          </p:cNvPicPr>
          <p:nvPr/>
        </p:nvPicPr>
        <p:blipFill>
          <a:blip r:embed="rId2">
            <a:extLst/>
          </a:blip>
          <a:srcRect l="6105" t="2324" r="6211" b="2181"/>
          <a:stretch>
            <a:fillRect/>
          </a:stretch>
        </p:blipFill>
        <p:spPr>
          <a:xfrm>
            <a:off x="1341437" y="2791177"/>
            <a:ext cx="10321926" cy="5620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fill="norm" stroke="1" extrusionOk="0">
                <a:moveTo>
                  <a:pt x="2243" y="0"/>
                </a:moveTo>
                <a:lnTo>
                  <a:pt x="2142" y="107"/>
                </a:lnTo>
                <a:cubicBezTo>
                  <a:pt x="2086" y="165"/>
                  <a:pt x="2016" y="274"/>
                  <a:pt x="1986" y="348"/>
                </a:cubicBezTo>
                <a:lnTo>
                  <a:pt x="1932" y="480"/>
                </a:lnTo>
                <a:lnTo>
                  <a:pt x="1918" y="10322"/>
                </a:lnTo>
                <a:lnTo>
                  <a:pt x="1906" y="20161"/>
                </a:lnTo>
                <a:lnTo>
                  <a:pt x="952" y="20175"/>
                </a:lnTo>
                <a:lnTo>
                  <a:pt x="40" y="20186"/>
                </a:lnTo>
                <a:lnTo>
                  <a:pt x="0" y="20187"/>
                </a:lnTo>
                <a:lnTo>
                  <a:pt x="0" y="20315"/>
                </a:lnTo>
                <a:lnTo>
                  <a:pt x="5" y="20600"/>
                </a:lnTo>
                <a:lnTo>
                  <a:pt x="12" y="21015"/>
                </a:lnTo>
                <a:lnTo>
                  <a:pt x="130" y="21148"/>
                </a:lnTo>
                <a:cubicBezTo>
                  <a:pt x="195" y="21221"/>
                  <a:pt x="364" y="21335"/>
                  <a:pt x="507" y="21400"/>
                </a:cubicBezTo>
                <a:lnTo>
                  <a:pt x="765" y="21517"/>
                </a:lnTo>
                <a:lnTo>
                  <a:pt x="9270" y="21523"/>
                </a:lnTo>
                <a:cubicBezTo>
                  <a:pt x="13948" y="21526"/>
                  <a:pt x="17834" y="21545"/>
                  <a:pt x="17905" y="21566"/>
                </a:cubicBezTo>
                <a:cubicBezTo>
                  <a:pt x="17976" y="21587"/>
                  <a:pt x="18706" y="21600"/>
                  <a:pt x="19526" y="21596"/>
                </a:cubicBezTo>
                <a:lnTo>
                  <a:pt x="21017" y="21590"/>
                </a:lnTo>
                <a:lnTo>
                  <a:pt x="21142" y="21473"/>
                </a:lnTo>
                <a:cubicBezTo>
                  <a:pt x="21323" y="21303"/>
                  <a:pt x="21433" y="21105"/>
                  <a:pt x="21522" y="20788"/>
                </a:cubicBezTo>
                <a:lnTo>
                  <a:pt x="21600" y="20509"/>
                </a:lnTo>
                <a:lnTo>
                  <a:pt x="21600" y="13523"/>
                </a:lnTo>
                <a:lnTo>
                  <a:pt x="21600" y="6536"/>
                </a:lnTo>
                <a:lnTo>
                  <a:pt x="21520" y="6245"/>
                </a:lnTo>
                <a:cubicBezTo>
                  <a:pt x="21435" y="5931"/>
                  <a:pt x="21320" y="5724"/>
                  <a:pt x="21133" y="5555"/>
                </a:cubicBezTo>
                <a:cubicBezTo>
                  <a:pt x="21019" y="5451"/>
                  <a:pt x="20994" y="5449"/>
                  <a:pt x="19760" y="5426"/>
                </a:cubicBezTo>
                <a:lnTo>
                  <a:pt x="18501" y="5403"/>
                </a:lnTo>
                <a:lnTo>
                  <a:pt x="18488" y="2974"/>
                </a:lnTo>
                <a:cubicBezTo>
                  <a:pt x="18476" y="632"/>
                  <a:pt x="18473" y="540"/>
                  <a:pt x="18422" y="380"/>
                </a:cubicBezTo>
                <a:cubicBezTo>
                  <a:pt x="18392" y="288"/>
                  <a:pt x="18323" y="165"/>
                  <a:pt x="18267" y="107"/>
                </a:cubicBezTo>
                <a:lnTo>
                  <a:pt x="18164" y="0"/>
                </a:lnTo>
                <a:lnTo>
                  <a:pt x="10204" y="0"/>
                </a:lnTo>
                <a:lnTo>
                  <a:pt x="2243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MxR9y1sqcpWRn_3v4kIQ2oX9aMwwWtbx9WDQC6cymQiv7tpGutLhwddcqFaHhZMpmnfvvoSVJhbR0cwx4RSmpc72XuTf26KG5YMzgxRhKvPxkJaeYuAPfFHRcntKXNcO1QAl-et_.png" descr="MxR9y1sqcpWRn_3v4kIQ2oX9aMwwWtbx9WDQC6cymQiv7tpGutLhwddcqFaHhZMpmnfvvoSVJhbR0cwx4RSmpc72XuTf26KG5YMzgxRhKvPxkJaeYuAPfFHRcntKXNcO1QAl-et_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050" y="1098550"/>
            <a:ext cx="10680700" cy="755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LOUD DELIVERY NETWORK!"/>
          <p:cNvSpPr txBox="1"/>
          <p:nvPr>
            <p:ph type="body" idx="13"/>
          </p:nvPr>
        </p:nvSpPr>
        <p:spPr>
          <a:xfrm>
            <a:off x="889000" y="2908300"/>
            <a:ext cx="11226800" cy="2493775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CLOUD DELIVERY NETWORK!</a:t>
            </a:r>
          </a:p>
        </p:txBody>
      </p:sp>
      <p:sp>
        <p:nvSpPr>
          <p:cNvPr id="233" name="SOLUTION #5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olution 5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5</a:t>
            </a:r>
          </a:p>
        </p:txBody>
      </p:sp>
      <p:pic>
        <p:nvPicPr>
          <p:cNvPr id="236" name="DMF9HFUhdWNAY6_mMKZsShXzTArW7TVkO5yGvkkps_uRFl-lMXBqmAqdGW2DewElq0JaBbMtdtuSAkpkOfqHWjBvPSWBU7xhxkKhDzjq5X-5q4pDtLUHE_Xla_lJERJUwXjYFqau.png" descr="DMF9HFUhdWNAY6_mMKZsShXzTArW7TVkO5yGvkkps_uRFl-lMXBqmAqdGW2DewElq0JaBbMtdtuSAkpkOfqHWjBvPSWBU7xhxkKhDzjq5X-5q4pDtLUHE_Xla_lJERJUwXjYFqa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99" y="2260599"/>
            <a:ext cx="12192002" cy="5232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olution 5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5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848" y="3064796"/>
            <a:ext cx="10987104" cy="5478208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FASTER!"/>
          <p:cNvSpPr txBox="1"/>
          <p:nvPr/>
        </p:nvSpPr>
        <p:spPr>
          <a:xfrm>
            <a:off x="5523566" y="1717959"/>
            <a:ext cx="170366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FASTER!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6645" y="3145565"/>
            <a:ext cx="4385795" cy="3462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6226" y="6995743"/>
            <a:ext cx="1891496" cy="1113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2428" y="975537"/>
            <a:ext cx="1603475" cy="1603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2602" y="6933474"/>
            <a:ext cx="2803128" cy="12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169" t="2040" r="1171" b="2"/>
          <a:stretch>
            <a:fillRect/>
          </a:stretch>
        </p:blipFill>
        <p:spPr>
          <a:xfrm>
            <a:off x="8654281" y="1183662"/>
            <a:ext cx="2115345" cy="1212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584"/>
                </a:lnTo>
                <a:lnTo>
                  <a:pt x="0" y="21162"/>
                </a:lnTo>
                <a:lnTo>
                  <a:pt x="6306" y="21147"/>
                </a:lnTo>
                <a:cubicBezTo>
                  <a:pt x="10561" y="21139"/>
                  <a:pt x="12601" y="21211"/>
                  <a:pt x="12579" y="21367"/>
                </a:cubicBezTo>
                <a:cubicBezTo>
                  <a:pt x="12558" y="21516"/>
                  <a:pt x="13166" y="21600"/>
                  <a:pt x="14301" y="21600"/>
                </a:cubicBezTo>
                <a:cubicBezTo>
                  <a:pt x="15376" y="21600"/>
                  <a:pt x="16026" y="21519"/>
                  <a:pt x="15979" y="21388"/>
                </a:cubicBezTo>
                <a:cubicBezTo>
                  <a:pt x="15937" y="21270"/>
                  <a:pt x="16017" y="21066"/>
                  <a:pt x="16157" y="20935"/>
                </a:cubicBezTo>
                <a:cubicBezTo>
                  <a:pt x="16326" y="20778"/>
                  <a:pt x="16437" y="20779"/>
                  <a:pt x="16490" y="20928"/>
                </a:cubicBezTo>
                <a:cubicBezTo>
                  <a:pt x="16539" y="21067"/>
                  <a:pt x="17546" y="21147"/>
                  <a:pt x="19087" y="21147"/>
                </a:cubicBezTo>
                <a:lnTo>
                  <a:pt x="21600" y="21147"/>
                </a:lnTo>
                <a:lnTo>
                  <a:pt x="21600" y="1057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calability and high availability DATABASE"/>
          <p:cNvSpPr txBox="1"/>
          <p:nvPr>
            <p:ph type="body" idx="13"/>
          </p:nvPr>
        </p:nvSpPr>
        <p:spPr>
          <a:xfrm>
            <a:off x="889000" y="2908300"/>
            <a:ext cx="11226800" cy="3689607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scalability and high availability DATABASE</a:t>
            </a:r>
          </a:p>
        </p:txBody>
      </p:sp>
      <p:sp>
        <p:nvSpPr>
          <p:cNvPr id="249" name="SOLUTION #6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olution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6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9700" y="2971800"/>
            <a:ext cx="101600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olution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6</a:t>
            </a:r>
          </a:p>
        </p:txBody>
      </p:sp>
      <p:pic>
        <p:nvPicPr>
          <p:cNvPr id="255" name="d2TrWej5Eisyprq_D4c9VGO0mzr-i9h1AfQrMW7p1tJ3z9xdiY4jOD-azC2dG0qhXt3EUE9NsB17F8qsM54gBLZ9KnwSoePA4CN8Jw3ipoyBE7symvp-CEj0elf1bdf2OhJzMIPU.png" descr="d2TrWej5Eisyprq_D4c9VGO0mzr-i9h1AfQrMW7p1tJ3z9xdiY4jOD-azC2dG0qhXt3EUE9NsB17F8qsM54gBLZ9KnwSoePA4CN8Jw3ipoyBE7symvp-CEj0elf1bdf2OhJzMIP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900" y="2095500"/>
            <a:ext cx="69850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olution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6</a:t>
            </a:r>
          </a:p>
        </p:txBody>
      </p:sp>
      <p:pic>
        <p:nvPicPr>
          <p:cNvPr id="258" name="lM_rE5_7YtDL5eXVptKumtTKT94ylyKFeZ-gCt_wgAE1cS06wGvSig4B5jV3Gn5ZGwQS3t4268j1L_v0z7XpXwSVx1gcd1CRtOR6OSSuub3ZtHph0piurpj4Wpwn2LZ-MT-hjnf_.png" descr="lM_rE5_7YtDL5eXVptKumtTKT94ylyKFeZ-gCt_wgAE1cS06wGvSig4B5jV3Gn5ZGwQS3t4268j1L_v0z7XpXwSVx1gcd1CRtOR6OSSuub3ZtHph0piurpj4Wpwn2LZ-MT-hjnf_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816" y="2746136"/>
            <a:ext cx="10383168" cy="652192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CALABLE &amp;  PROVEN FAULT-TOLERANCE!"/>
          <p:cNvSpPr txBox="1"/>
          <p:nvPr/>
        </p:nvSpPr>
        <p:spPr>
          <a:xfrm>
            <a:off x="2393880" y="1558629"/>
            <a:ext cx="821704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SCALABLE &amp;  PROVEN FAULT-TOLERANCE!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2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3" name="COURSE Rela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COURSE Related</a:t>
            </a:r>
          </a:p>
        </p:txBody>
      </p:sp>
      <p:sp>
        <p:nvSpPr>
          <p:cNvPr id="264" name="operating system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operating system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0" y="0"/>
            <a:ext cx="5486400" cy="9753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6" name="scalability…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</a:t>
            </a:r>
          </a:p>
          <a:p>
            <a:pPr/>
            <a:r>
              <a:t>newsfeed</a:t>
            </a:r>
          </a:p>
        </p:txBody>
      </p:sp>
      <p:sp>
        <p:nvSpPr>
          <p:cNvPr id="177" name="PROBLEM &amp; SOLUTIONS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&amp; SOLUTIONS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7578" t="9699" r="7758" b="9714"/>
          <a:stretch>
            <a:fillRect/>
          </a:stretch>
        </p:blipFill>
        <p:spPr>
          <a:xfrm>
            <a:off x="1875855" y="3879801"/>
            <a:ext cx="2502429" cy="250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4" h="21359" fill="norm" stroke="1" extrusionOk="0">
                <a:moveTo>
                  <a:pt x="9736" y="15"/>
                </a:moveTo>
                <a:cubicBezTo>
                  <a:pt x="6165" y="212"/>
                  <a:pt x="2730" y="2311"/>
                  <a:pt x="1013" y="6036"/>
                </a:cubicBezTo>
                <a:cubicBezTo>
                  <a:pt x="-1067" y="10547"/>
                  <a:pt x="136" y="15975"/>
                  <a:pt x="3897" y="19070"/>
                </a:cubicBezTo>
                <a:cubicBezTo>
                  <a:pt x="5292" y="20217"/>
                  <a:pt x="7162" y="21038"/>
                  <a:pt x="8909" y="21269"/>
                </a:cubicBezTo>
                <a:cubicBezTo>
                  <a:pt x="10378" y="21462"/>
                  <a:pt x="11730" y="21347"/>
                  <a:pt x="13199" y="20906"/>
                </a:cubicBezTo>
                <a:cubicBezTo>
                  <a:pt x="14847" y="20411"/>
                  <a:pt x="16130" y="19631"/>
                  <a:pt x="17444" y="18324"/>
                </a:cubicBezTo>
                <a:cubicBezTo>
                  <a:pt x="18815" y="16961"/>
                  <a:pt x="19807" y="15152"/>
                  <a:pt x="20295" y="13120"/>
                </a:cubicBezTo>
                <a:cubicBezTo>
                  <a:pt x="20459" y="12440"/>
                  <a:pt x="20533" y="11515"/>
                  <a:pt x="20523" y="10586"/>
                </a:cubicBezTo>
                <a:cubicBezTo>
                  <a:pt x="20513" y="9657"/>
                  <a:pt x="20418" y="8724"/>
                  <a:pt x="20240" y="8031"/>
                </a:cubicBezTo>
                <a:cubicBezTo>
                  <a:pt x="19749" y="6119"/>
                  <a:pt x="18837" y="4444"/>
                  <a:pt x="17574" y="3136"/>
                </a:cubicBezTo>
                <a:cubicBezTo>
                  <a:pt x="15374" y="857"/>
                  <a:pt x="12514" y="-138"/>
                  <a:pt x="9736" y="1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516" y="2591147"/>
            <a:ext cx="2894906" cy="2894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hree-Tier web architectur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three-Tier web architecture</a:t>
            </a:r>
          </a:p>
        </p:txBody>
      </p:sp>
      <p:sp>
        <p:nvSpPr>
          <p:cNvPr id="26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pic>
        <p:nvPicPr>
          <p:cNvPr id="268" name="nsaGHC1SU0IZS_Z0sJOa7DZm72AqmGnpgHdkEvTjhuVzNuJQtR_l__Bi2zkhsidvFxSXUoSoXqnuc6lpwUGfyzlVey4aLTaSHWYm6WylY0ai-VcaZdfMIROlH9HGdDJnLtwzZup_.png" descr="nsaGHC1SU0IZS_Z0sJOa7DZm72AqmGnpgHdkEvTjhuVzNuJQtR_l__Bi2zkhsidvFxSXUoSoXqnuc6lpwUGfyzlVey4aLTaSHWYm6WylY0ai-VcaZdfMIROlH9HGdDJnLtwzZup_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" y="1352550"/>
            <a:ext cx="11010900" cy="745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horizontal scalin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horizontal scaling</a:t>
            </a:r>
          </a:p>
        </p:txBody>
      </p:sp>
      <p:sp>
        <p:nvSpPr>
          <p:cNvPr id="27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pic>
        <p:nvPicPr>
          <p:cNvPr id="272" name="UOvtzKfMryo_wr_k5uRKN_bkkuHQJIfjX2dhYYOrHtKevYH8P4uLbaGwZ5tK5OaSPCIjhaktUZrfpsop1tsfUuDueKMSIeNAj5v0vjc3LTaUmcnmlqhv3Dq5vuDTv8zOIVJaLJIW.png" descr="UOvtzKfMryo_wr_k5uRKN_bkkuHQJIfjX2dhYYOrHtKevYH8P4uLbaGwZ5tK5OaSPCIjhaktUZrfpsop1tsfUuDueKMSIeNAj5v0vjc3LTaUmcnmlqhv3Dq5vuDTv8zOIVJaLJI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195" y="1793514"/>
            <a:ext cx="10566410" cy="6166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achin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caching</a:t>
            </a:r>
          </a:p>
        </p:txBody>
      </p:sp>
      <p:sp>
        <p:nvSpPr>
          <p:cNvPr id="27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pic>
        <p:nvPicPr>
          <p:cNvPr id="276" name="f6TQFgRm3TKeXcb2sShfn3DrwPEIVZbN7nWUnz0vckPxaZj4MMf4fXcIVA1S07OcC4fi1ZfluX2Ihzt3nDAQw1IWOrL1IseEcKqZtfFYSUSVhqkmhJ1HhG7XEDMgQZ4IY-sf7of3.png" descr="f6TQFgRm3TKeXcb2sShfn3DrwPEIVZbN7nWUnz0vckPxaZj4MMf4fXcIVA1S07OcC4fi1ZfluX2Ihzt3nDAQw1IWOrL1IseEcKqZtfFYSUSVhqkmhJ1HhG7XEDMgQZ4IY-sf7of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350" y="2368550"/>
            <a:ext cx="11722100" cy="501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QL &amp; NO-SQ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SQL &amp; NO-SQL</a:t>
            </a:r>
          </a:p>
        </p:txBody>
      </p:sp>
      <p:sp>
        <p:nvSpPr>
          <p:cNvPr id="27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pic>
        <p:nvPicPr>
          <p:cNvPr id="280" name="AqKgrG7wVBHqAXmGDrZOh3ts4zZ-x1DZKGuoA6PbJOgEFUDJJAwWznjUfWnEQKnDlw5O9HdM7t_YXVeHRd-FK6GJTlv3aUpb0ocVLtu50q0Ivc0SRr4278P-g-PRpMCt3aaisehg.png" descr="AqKgrG7wVBHqAXmGDrZOh3ts4zZ-x1DZKGuoA6PbJOgEFUDJJAwWznjUfWnEQKnDlw5O9HdM7t_YXVeHRd-FK6GJTlv3aUpb0ocVLtu50q0Ivc0SRr4278P-g-PRpMCt3aaiseh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4900" y="2501900"/>
            <a:ext cx="8255000" cy="474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loud delivery network (CDN)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Cloud delivery network (CDN)</a:t>
            </a:r>
          </a:p>
        </p:txBody>
      </p:sp>
      <p:sp>
        <p:nvSpPr>
          <p:cNvPr id="28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pic>
        <p:nvPicPr>
          <p:cNvPr id="284" name="KjArVjB54vl81GFVy6Qw6Nd_r5q0GzWr2lukb7F4rsxj2I6TKZowAb-nm6c9ATGKOQXoi-JX8tgCGO6VAa8rRdOofNn0tpBT0f-s3w4OUEpeYOIaR5KwEyFAFOsIk0y3jAQbwX6q.png" descr="KjArVjB54vl81GFVy6Qw6Nd_r5q0GzWr2lukb7F4rsxj2I6TKZowAb-nm6c9ATGKOQXoi-JX8tgCGO6VAa8rRdOofNn0tpBT0f-s3w4OUEpeYOIaR5KwEyFAFOsIk0y3jAQbwX6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317750"/>
            <a:ext cx="10490200" cy="511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ILE manage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FILE managed</a:t>
            </a:r>
          </a:p>
        </p:txBody>
      </p:sp>
      <p:sp>
        <p:nvSpPr>
          <p:cNvPr id="28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pic>
        <p:nvPicPr>
          <p:cNvPr id="288" name="IBNNz6eUD7TUwFUaXaO5dvbl3ccZqKNIVwWmAEyXTJvzhQno6A02faVlm4vwi4qIcFchZrd2gb1g0LLfJslzPSD35EoNS0QifLUH0yY1ZZBkLaorOzLfxftKxS8_hGZPMQ4qlq26.png" descr="IBNNz6eUD7TUwFUaXaO5dvbl3ccZqKNIVwWmAEyXTJvzhQno6A02faVlm4vwi4qIcFchZrd2gb1g0LLfJslzPSD35EoNS0QifLUH0yY1ZZBkLaorOzLfxftKxS8_hGZPMQ4qlq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9664" y="2791177"/>
            <a:ext cx="9405472" cy="4950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QL Scalin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SQL Scaling</a:t>
            </a:r>
          </a:p>
        </p:txBody>
      </p:sp>
      <p:sp>
        <p:nvSpPr>
          <p:cNvPr id="29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pic>
        <p:nvPicPr>
          <p:cNvPr id="292" name="293swAXMV-ORZ4_1AvpXJl21Va2gRDwkTM3FqXOxTjNRTM9QTJ3cCCcqyrGdV93TquvBrAednZA5GVXhol6Ny_W1Tk1oTeFy-9hxtYQrg3tMFhDG63jTDCfFMGeEdif5XBFx_o8P.png" descr="293swAXMV-ORZ4_1AvpXJl21Va2gRDwkTM3FqXOxTjNRTM9QTJ3cCCcqyrGdV93TquvBrAednZA5GVXhol6Ny_W1Tk1oTeFy-9hxtYQrg3tMFhDG63jTDCfFMGeEdif5XBFx_o8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436" y="1967088"/>
            <a:ext cx="11131928" cy="5819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Q&amp;A"/>
          <p:cNvSpPr txBox="1"/>
          <p:nvPr>
            <p:ph type="body" idx="13"/>
          </p:nvPr>
        </p:nvSpPr>
        <p:spPr>
          <a:xfrm>
            <a:off x="889000" y="2908300"/>
            <a:ext cx="11226800" cy="4185933"/>
          </a:xfrm>
          <a:prstGeom prst="rect">
            <a:avLst/>
          </a:prstGeom>
        </p:spPr>
        <p:txBody>
          <a:bodyPr/>
          <a:lstStyle>
            <a:lvl1pPr algn="ctr">
              <a:defRPr sz="32200"/>
            </a:lvl1pPr>
          </a:lstStyle>
          <a:p>
            <a:pPr/>
            <a:r>
              <a:t>Q&amp;A</a:t>
            </a:r>
          </a:p>
        </p:txBody>
      </p:sp>
      <p:sp>
        <p:nvSpPr>
          <p:cNvPr id="295" name="Nitipat Wuttisasiwa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Nitipat Wuttisasiwat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At8FHJgS_iPXUvkn2adZ5vWeWtjXQhQDWe-MNGSPuxSu87cSIzipD-fOa-LveHXClWkBK4r_CY0MHxE8wkx8lBCXKYAcl9TvA6qCgE6YduE8Z3yNXPcbnV_te-TtAXOiCp5iYFNp.png" descr="At8FHJgS_iPXUvkn2adZ5vWeWtjXQhQDWe-MNGSPuxSu87cSIzipD-fOa-LveHXClWkBK4r_CY0MHxE8wkx8lBCXKYAcl9TvA6qCgE6YduE8Z3yNXPcbnV_te-TtAXOiCp5iYFN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050" y="1098550"/>
            <a:ext cx="10680700" cy="755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JLQJBLDEXx5mkLW0dES5CcRHOBunagh1BIZ7s2f-q29dhwL6XtMsbgcYmusx6d4k7kXgyPnbvSKjKLu4yqysjp6LA18d8o1SBT1nEVgk8_DqUB4v40tmmX2q5MGfv7aO3yooyIqM.png" descr="JLQJBLDEXx5mkLW0dES5CcRHOBunagh1BIZ7s2f-q29dhwL6XtMsbgcYmusx6d4k7kXgyPnbvSKjKLu4yqysjp6LA18d8o1SBT1nEVgk8_DqUB4v40tmmX2q5MGfv7aO3yooyIq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050" y="1098550"/>
            <a:ext cx="10680700" cy="755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IPHOP!"/>
          <p:cNvSpPr txBox="1"/>
          <p:nvPr>
            <p:ph type="body" idx="13"/>
          </p:nvPr>
        </p:nvSpPr>
        <p:spPr>
          <a:xfrm>
            <a:off x="889000" y="2908300"/>
            <a:ext cx="11226800" cy="2493775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HIPHOP!</a:t>
            </a:r>
          </a:p>
        </p:txBody>
      </p:sp>
      <p:sp>
        <p:nvSpPr>
          <p:cNvPr id="186" name="SOLUTION #1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olution 1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1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900" y="1727200"/>
            <a:ext cx="9525000" cy="668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olution 1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1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olution 1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1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600" y="1790700"/>
            <a:ext cx="92456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